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sldIdLst>
    <p:sldId id="304" r:id="rId5"/>
    <p:sldId id="308" r:id="rId6"/>
    <p:sldId id="314" r:id="rId7"/>
    <p:sldId id="303" r:id="rId8"/>
    <p:sldId id="323" r:id="rId9"/>
    <p:sldId id="322" r:id="rId10"/>
    <p:sldId id="317" r:id="rId11"/>
    <p:sldId id="318" r:id="rId12"/>
    <p:sldId id="319" r:id="rId13"/>
    <p:sldId id="320" r:id="rId14"/>
    <p:sldId id="316" r:id="rId15"/>
    <p:sldId id="315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66B2B0"/>
    <a:srgbClr val="D3D6D5"/>
    <a:srgbClr val="0A4054"/>
    <a:srgbClr val="F2494C"/>
    <a:srgbClr val="808080"/>
    <a:srgbClr val="2E2E2E"/>
    <a:srgbClr val="9EBAF1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32" autoAdjust="0"/>
    <p:restoredTop sz="93750" autoAdjust="0"/>
  </p:normalViewPr>
  <p:slideViewPr>
    <p:cSldViewPr snapToGrid="0">
      <p:cViewPr>
        <p:scale>
          <a:sx n="36" d="100"/>
          <a:sy n="36" d="100"/>
        </p:scale>
        <p:origin x="414" y="54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53BCC-BEFB-40F6-9D48-F6446AFD848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8A0CF7B-DC91-48C7-BD07-AD229C203628}">
      <dgm:prSet/>
      <dgm:spPr/>
      <dgm:t>
        <a:bodyPr/>
        <a:lstStyle/>
        <a:p>
          <a:r>
            <a:rPr lang="en-US"/>
            <a:t>WebGl</a:t>
          </a:r>
        </a:p>
      </dgm:t>
    </dgm:pt>
    <dgm:pt modelId="{70086045-374D-4E75-A9E4-3DDE1122DF70}" type="parTrans" cxnId="{C737E0B0-986F-478A-83BC-4793392EB1B1}">
      <dgm:prSet/>
      <dgm:spPr/>
      <dgm:t>
        <a:bodyPr/>
        <a:lstStyle/>
        <a:p>
          <a:endParaRPr lang="en-US"/>
        </a:p>
      </dgm:t>
    </dgm:pt>
    <dgm:pt modelId="{C26D50F1-14DD-4A27-8C58-8D3C56E02921}" type="sibTrans" cxnId="{C737E0B0-986F-478A-83BC-4793392EB1B1}">
      <dgm:prSet/>
      <dgm:spPr/>
      <dgm:t>
        <a:bodyPr/>
        <a:lstStyle/>
        <a:p>
          <a:endParaRPr lang="en-US"/>
        </a:p>
      </dgm:t>
    </dgm:pt>
    <dgm:pt modelId="{377ED843-F43F-4BC7-81C8-DFD53CF154CC}">
      <dgm:prSet/>
      <dgm:spPr/>
      <dgm:t>
        <a:bodyPr/>
        <a:lstStyle/>
        <a:p>
          <a:r>
            <a:rPr lang="en-US"/>
            <a:t>Three.js</a:t>
          </a:r>
        </a:p>
      </dgm:t>
    </dgm:pt>
    <dgm:pt modelId="{69E5BB37-84AF-431E-994E-1D3F729E1FA8}" type="parTrans" cxnId="{C964CF04-5F51-4893-A70D-D86A0706ED41}">
      <dgm:prSet/>
      <dgm:spPr/>
      <dgm:t>
        <a:bodyPr/>
        <a:lstStyle/>
        <a:p>
          <a:endParaRPr lang="en-US"/>
        </a:p>
      </dgm:t>
    </dgm:pt>
    <dgm:pt modelId="{D77DA6B3-FBDD-4203-A686-574954A5C8AB}" type="sibTrans" cxnId="{C964CF04-5F51-4893-A70D-D86A0706ED41}">
      <dgm:prSet/>
      <dgm:spPr/>
      <dgm:t>
        <a:bodyPr/>
        <a:lstStyle/>
        <a:p>
          <a:endParaRPr lang="en-US"/>
        </a:p>
      </dgm:t>
    </dgm:pt>
    <dgm:pt modelId="{F99A1273-CCA9-4609-BB54-60238FA1AC81}">
      <dgm:prSet/>
      <dgm:spPr/>
      <dgm:t>
        <a:bodyPr/>
        <a:lstStyle/>
        <a:p>
          <a:r>
            <a:rPr lang="en-US"/>
            <a:t>Visualisation</a:t>
          </a:r>
        </a:p>
      </dgm:t>
    </dgm:pt>
    <dgm:pt modelId="{09A2932D-FB21-44AF-BB8D-2ECED7375D13}" type="parTrans" cxnId="{DD4557D5-28CE-40B2-BE01-38DAE3033DB7}">
      <dgm:prSet/>
      <dgm:spPr/>
      <dgm:t>
        <a:bodyPr/>
        <a:lstStyle/>
        <a:p>
          <a:endParaRPr lang="en-US"/>
        </a:p>
      </dgm:t>
    </dgm:pt>
    <dgm:pt modelId="{5D83B37C-05F7-44AD-81B8-CB916936FEA0}" type="sibTrans" cxnId="{DD4557D5-28CE-40B2-BE01-38DAE3033DB7}">
      <dgm:prSet/>
      <dgm:spPr/>
      <dgm:t>
        <a:bodyPr/>
        <a:lstStyle/>
        <a:p>
          <a:endParaRPr lang="en-US"/>
        </a:p>
      </dgm:t>
    </dgm:pt>
    <dgm:pt modelId="{60FBD2B8-6BCA-44FB-937F-757A18141A98}" type="pres">
      <dgm:prSet presAssocID="{EDE53BCC-BEFB-40F6-9D48-F6446AFD848E}" presName="vert0" presStyleCnt="0">
        <dgm:presLayoutVars>
          <dgm:dir/>
          <dgm:animOne val="branch"/>
          <dgm:animLvl val="lvl"/>
        </dgm:presLayoutVars>
      </dgm:prSet>
      <dgm:spPr/>
    </dgm:pt>
    <dgm:pt modelId="{59325FDF-8F75-409C-91FD-8120AFEB7F37}" type="pres">
      <dgm:prSet presAssocID="{A8A0CF7B-DC91-48C7-BD07-AD229C203628}" presName="thickLine" presStyleLbl="alignNode1" presStyleIdx="0" presStyleCnt="3"/>
      <dgm:spPr/>
    </dgm:pt>
    <dgm:pt modelId="{7E1D01F6-CEE6-4D61-8E7C-1FA0BD446250}" type="pres">
      <dgm:prSet presAssocID="{A8A0CF7B-DC91-48C7-BD07-AD229C203628}" presName="horz1" presStyleCnt="0"/>
      <dgm:spPr/>
    </dgm:pt>
    <dgm:pt modelId="{50B2AD70-EB07-4988-A5AC-B0365240D027}" type="pres">
      <dgm:prSet presAssocID="{A8A0CF7B-DC91-48C7-BD07-AD229C203628}" presName="tx1" presStyleLbl="revTx" presStyleIdx="0" presStyleCnt="3"/>
      <dgm:spPr/>
    </dgm:pt>
    <dgm:pt modelId="{F3BE4C6E-E2E7-4F1A-8C02-2D5369B49C74}" type="pres">
      <dgm:prSet presAssocID="{A8A0CF7B-DC91-48C7-BD07-AD229C203628}" presName="vert1" presStyleCnt="0"/>
      <dgm:spPr/>
    </dgm:pt>
    <dgm:pt modelId="{70AD5B71-10EA-4CB3-93B2-9DC9C58A846A}" type="pres">
      <dgm:prSet presAssocID="{377ED843-F43F-4BC7-81C8-DFD53CF154CC}" presName="thickLine" presStyleLbl="alignNode1" presStyleIdx="1" presStyleCnt="3"/>
      <dgm:spPr/>
    </dgm:pt>
    <dgm:pt modelId="{031EAFDB-4AF5-42D3-8D40-CDC556E398D4}" type="pres">
      <dgm:prSet presAssocID="{377ED843-F43F-4BC7-81C8-DFD53CF154CC}" presName="horz1" presStyleCnt="0"/>
      <dgm:spPr/>
    </dgm:pt>
    <dgm:pt modelId="{2116BCBB-3199-423D-BFFC-6D2D144CE8D5}" type="pres">
      <dgm:prSet presAssocID="{377ED843-F43F-4BC7-81C8-DFD53CF154CC}" presName="tx1" presStyleLbl="revTx" presStyleIdx="1" presStyleCnt="3"/>
      <dgm:spPr/>
    </dgm:pt>
    <dgm:pt modelId="{B13EACCD-4DC4-4F23-9D54-755FFFE21287}" type="pres">
      <dgm:prSet presAssocID="{377ED843-F43F-4BC7-81C8-DFD53CF154CC}" presName="vert1" presStyleCnt="0"/>
      <dgm:spPr/>
    </dgm:pt>
    <dgm:pt modelId="{5D59EED7-C520-4FDD-8BCA-4F0559A51E28}" type="pres">
      <dgm:prSet presAssocID="{F99A1273-CCA9-4609-BB54-60238FA1AC81}" presName="thickLine" presStyleLbl="alignNode1" presStyleIdx="2" presStyleCnt="3"/>
      <dgm:spPr/>
    </dgm:pt>
    <dgm:pt modelId="{BBB5C9FB-8ABC-413E-850B-359342062D76}" type="pres">
      <dgm:prSet presAssocID="{F99A1273-CCA9-4609-BB54-60238FA1AC81}" presName="horz1" presStyleCnt="0"/>
      <dgm:spPr/>
    </dgm:pt>
    <dgm:pt modelId="{FA1EEE91-A44D-4DF2-980F-08EC3E4C2B29}" type="pres">
      <dgm:prSet presAssocID="{F99A1273-CCA9-4609-BB54-60238FA1AC81}" presName="tx1" presStyleLbl="revTx" presStyleIdx="2" presStyleCnt="3"/>
      <dgm:spPr/>
    </dgm:pt>
    <dgm:pt modelId="{8EF0E124-01E4-4C08-863C-A3CAA40993AA}" type="pres">
      <dgm:prSet presAssocID="{F99A1273-CCA9-4609-BB54-60238FA1AC81}" presName="vert1" presStyleCnt="0"/>
      <dgm:spPr/>
    </dgm:pt>
  </dgm:ptLst>
  <dgm:cxnLst>
    <dgm:cxn modelId="{C964CF04-5F51-4893-A70D-D86A0706ED41}" srcId="{EDE53BCC-BEFB-40F6-9D48-F6446AFD848E}" destId="{377ED843-F43F-4BC7-81C8-DFD53CF154CC}" srcOrd="1" destOrd="0" parTransId="{69E5BB37-84AF-431E-994E-1D3F729E1FA8}" sibTransId="{D77DA6B3-FBDD-4203-A686-574954A5C8AB}"/>
    <dgm:cxn modelId="{A9A39840-DFA2-4689-956E-C8E8C2923F0B}" type="presOf" srcId="{F99A1273-CCA9-4609-BB54-60238FA1AC81}" destId="{FA1EEE91-A44D-4DF2-980F-08EC3E4C2B29}" srcOrd="0" destOrd="0" presId="urn:microsoft.com/office/officeart/2008/layout/LinedList"/>
    <dgm:cxn modelId="{31F29C5B-7CB0-4A60-9ED6-A78D7E4307D9}" type="presOf" srcId="{A8A0CF7B-DC91-48C7-BD07-AD229C203628}" destId="{50B2AD70-EB07-4988-A5AC-B0365240D027}" srcOrd="0" destOrd="0" presId="urn:microsoft.com/office/officeart/2008/layout/LinedList"/>
    <dgm:cxn modelId="{237C4E43-1DDC-4F3B-9D2B-73B585E617CA}" type="presOf" srcId="{EDE53BCC-BEFB-40F6-9D48-F6446AFD848E}" destId="{60FBD2B8-6BCA-44FB-937F-757A18141A98}" srcOrd="0" destOrd="0" presId="urn:microsoft.com/office/officeart/2008/layout/LinedList"/>
    <dgm:cxn modelId="{C737E0B0-986F-478A-83BC-4793392EB1B1}" srcId="{EDE53BCC-BEFB-40F6-9D48-F6446AFD848E}" destId="{A8A0CF7B-DC91-48C7-BD07-AD229C203628}" srcOrd="0" destOrd="0" parTransId="{70086045-374D-4E75-A9E4-3DDE1122DF70}" sibTransId="{C26D50F1-14DD-4A27-8C58-8D3C56E02921}"/>
    <dgm:cxn modelId="{5CF798BF-DDF2-4177-AC01-C35E8EBD418B}" type="presOf" srcId="{377ED843-F43F-4BC7-81C8-DFD53CF154CC}" destId="{2116BCBB-3199-423D-BFFC-6D2D144CE8D5}" srcOrd="0" destOrd="0" presId="urn:microsoft.com/office/officeart/2008/layout/LinedList"/>
    <dgm:cxn modelId="{DD4557D5-28CE-40B2-BE01-38DAE3033DB7}" srcId="{EDE53BCC-BEFB-40F6-9D48-F6446AFD848E}" destId="{F99A1273-CCA9-4609-BB54-60238FA1AC81}" srcOrd="2" destOrd="0" parTransId="{09A2932D-FB21-44AF-BB8D-2ECED7375D13}" sibTransId="{5D83B37C-05F7-44AD-81B8-CB916936FEA0}"/>
    <dgm:cxn modelId="{FF6CE253-E587-495D-9A7A-D6ABD6CDC1B8}" type="presParOf" srcId="{60FBD2B8-6BCA-44FB-937F-757A18141A98}" destId="{59325FDF-8F75-409C-91FD-8120AFEB7F37}" srcOrd="0" destOrd="0" presId="urn:microsoft.com/office/officeart/2008/layout/LinedList"/>
    <dgm:cxn modelId="{8EB7ED00-526E-42E3-B316-562BABC16DFC}" type="presParOf" srcId="{60FBD2B8-6BCA-44FB-937F-757A18141A98}" destId="{7E1D01F6-CEE6-4D61-8E7C-1FA0BD446250}" srcOrd="1" destOrd="0" presId="urn:microsoft.com/office/officeart/2008/layout/LinedList"/>
    <dgm:cxn modelId="{20645675-BA19-430C-B92D-CC8F0AE9BC0F}" type="presParOf" srcId="{7E1D01F6-CEE6-4D61-8E7C-1FA0BD446250}" destId="{50B2AD70-EB07-4988-A5AC-B0365240D027}" srcOrd="0" destOrd="0" presId="urn:microsoft.com/office/officeart/2008/layout/LinedList"/>
    <dgm:cxn modelId="{962A5557-96C0-4312-B12A-8E379B14A29F}" type="presParOf" srcId="{7E1D01F6-CEE6-4D61-8E7C-1FA0BD446250}" destId="{F3BE4C6E-E2E7-4F1A-8C02-2D5369B49C74}" srcOrd="1" destOrd="0" presId="urn:microsoft.com/office/officeart/2008/layout/LinedList"/>
    <dgm:cxn modelId="{DB87E76A-D541-4A0A-AEED-EDAC8A4CAC01}" type="presParOf" srcId="{60FBD2B8-6BCA-44FB-937F-757A18141A98}" destId="{70AD5B71-10EA-4CB3-93B2-9DC9C58A846A}" srcOrd="2" destOrd="0" presId="urn:microsoft.com/office/officeart/2008/layout/LinedList"/>
    <dgm:cxn modelId="{CC07CBEF-4E08-41E4-B18C-3646916A2EB9}" type="presParOf" srcId="{60FBD2B8-6BCA-44FB-937F-757A18141A98}" destId="{031EAFDB-4AF5-42D3-8D40-CDC556E398D4}" srcOrd="3" destOrd="0" presId="urn:microsoft.com/office/officeart/2008/layout/LinedList"/>
    <dgm:cxn modelId="{F9E93E4E-6AF3-4808-B111-5AC9A48B49E4}" type="presParOf" srcId="{031EAFDB-4AF5-42D3-8D40-CDC556E398D4}" destId="{2116BCBB-3199-423D-BFFC-6D2D144CE8D5}" srcOrd="0" destOrd="0" presId="urn:microsoft.com/office/officeart/2008/layout/LinedList"/>
    <dgm:cxn modelId="{131B40CB-1CD4-4E34-8C68-2670763C2D0F}" type="presParOf" srcId="{031EAFDB-4AF5-42D3-8D40-CDC556E398D4}" destId="{B13EACCD-4DC4-4F23-9D54-755FFFE21287}" srcOrd="1" destOrd="0" presId="urn:microsoft.com/office/officeart/2008/layout/LinedList"/>
    <dgm:cxn modelId="{1604C2A8-B05D-462A-A020-7955E8074525}" type="presParOf" srcId="{60FBD2B8-6BCA-44FB-937F-757A18141A98}" destId="{5D59EED7-C520-4FDD-8BCA-4F0559A51E28}" srcOrd="4" destOrd="0" presId="urn:microsoft.com/office/officeart/2008/layout/LinedList"/>
    <dgm:cxn modelId="{E6D09823-B5DF-4F7D-935B-B915C661EE76}" type="presParOf" srcId="{60FBD2B8-6BCA-44FB-937F-757A18141A98}" destId="{BBB5C9FB-8ABC-413E-850B-359342062D76}" srcOrd="5" destOrd="0" presId="urn:microsoft.com/office/officeart/2008/layout/LinedList"/>
    <dgm:cxn modelId="{C730E357-A98A-4EB6-AAB7-8910E6FD5B28}" type="presParOf" srcId="{BBB5C9FB-8ABC-413E-850B-359342062D76}" destId="{FA1EEE91-A44D-4DF2-980F-08EC3E4C2B29}" srcOrd="0" destOrd="0" presId="urn:microsoft.com/office/officeart/2008/layout/LinedList"/>
    <dgm:cxn modelId="{B466E945-00B4-4831-A5D4-38C90C297728}" type="presParOf" srcId="{BBB5C9FB-8ABC-413E-850B-359342062D76}" destId="{8EF0E124-01E4-4C08-863C-A3CAA40993A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25FDF-8F75-409C-91FD-8120AFEB7F37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2AD70-EB07-4988-A5AC-B0365240D027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WebGl</a:t>
          </a:r>
        </a:p>
      </dsp:txBody>
      <dsp:txXfrm>
        <a:off x="0" y="2492"/>
        <a:ext cx="6492875" cy="1700138"/>
      </dsp:txXfrm>
    </dsp:sp>
    <dsp:sp modelId="{70AD5B71-10EA-4CB3-93B2-9DC9C58A846A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10639510"/>
            <a:satOff val="-3169"/>
            <a:lumOff val="7157"/>
            <a:alphaOff val="0"/>
          </a:schemeClr>
        </a:solidFill>
        <a:ln w="12700" cap="flat" cmpd="sng" algn="ctr">
          <a:solidFill>
            <a:schemeClr val="accent2">
              <a:hueOff val="-10639510"/>
              <a:satOff val="-3169"/>
              <a:lumOff val="7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6BCBB-3199-423D-BFFC-6D2D144CE8D5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Three.js</a:t>
          </a:r>
        </a:p>
      </dsp:txBody>
      <dsp:txXfrm>
        <a:off x="0" y="1702630"/>
        <a:ext cx="6492875" cy="1700138"/>
      </dsp:txXfrm>
    </dsp:sp>
    <dsp:sp modelId="{5D59EED7-C520-4FDD-8BCA-4F0559A51E28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21279020"/>
            <a:satOff val="-6338"/>
            <a:lumOff val="14313"/>
            <a:alphaOff val="0"/>
          </a:schemeClr>
        </a:solidFill>
        <a:ln w="12700" cap="flat" cmpd="sng" algn="ctr">
          <a:solidFill>
            <a:schemeClr val="accent2">
              <a:hueOff val="-21279020"/>
              <a:satOff val="-6338"/>
              <a:lumOff val="14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EEE91-A44D-4DF2-980F-08EC3E4C2B29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Visualisation</a:t>
          </a:r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hrika13.github.io/cs460student/3dCityProject/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 fontScale="90000"/>
          </a:bodyPr>
          <a:lstStyle/>
          <a:p>
            <a:r>
              <a:rPr lang="en-US" dirty="0"/>
              <a:t>3D </a:t>
            </a:r>
            <a:br>
              <a:rPr lang="en-US" dirty="0"/>
            </a:br>
            <a:r>
              <a:rPr lang="en-US" dirty="0"/>
              <a:t>INTERACTIVE CITY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Dathrika Saicharitha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13091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helicopter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B193890D-8B04-DA56-48B8-507CDCD20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2" r="10323" b="-3"/>
          <a:stretch/>
        </p:blipFill>
        <p:spPr>
          <a:xfrm>
            <a:off x="1246574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8A88095-F82A-59D0-2ED0-492E5E31D1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29" r="20446"/>
          <a:stretch/>
        </p:blipFill>
        <p:spPr>
          <a:xfrm>
            <a:off x="20" y="2279205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34" name="Oval 2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23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sky, outdoor, transport, flying&#10;&#10;Description automatically generated">
            <a:extLst>
              <a:ext uri="{FF2B5EF4-FFF2-40B4-BE49-F238E27FC236}">
                <a16:creationId xmlns:a16="http://schemas.microsoft.com/office/drawing/2014/main" id="{AD37A1C3-D860-228F-8070-54690F245C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65" r="16342" b="2"/>
          <a:stretch/>
        </p:blipFill>
        <p:spPr>
          <a:xfrm>
            <a:off x="8918761" y="-4331"/>
            <a:ext cx="3273238" cy="3618965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561" y="866088"/>
            <a:ext cx="2339025" cy="656327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kern="1200" dirty="0">
                <a:solidFill>
                  <a:srgbClr val="0A4054"/>
                </a:solidFill>
                <a:latin typeface="+mj-lt"/>
                <a:ea typeface="+mj-ea"/>
                <a:cs typeface="+mj-cs"/>
              </a:rPr>
              <a:t>Object in the scene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99632"/>
            <a:ext cx="201168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1800" y="6199632"/>
            <a:ext cx="4042077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106415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spcAft>
                <a:spcPts val="600"/>
              </a:spcAft>
            </a:pPr>
            <a:fld id="{B5CEABB6-07DC-46E8-9B57-56EC44A396E5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 sz="1500">
              <a:solidFill>
                <a:srgbClr val="FFFFFF"/>
              </a:solidFill>
            </a:endParaRPr>
          </a:p>
        </p:txBody>
      </p:sp>
      <p:pic>
        <p:nvPicPr>
          <p:cNvPr id="7" name="Picture 6" descr="UH60 code">
            <a:extLst>
              <a:ext uri="{FF2B5EF4-FFF2-40B4-BE49-F238E27FC236}">
                <a16:creationId xmlns:a16="http://schemas.microsoft.com/office/drawing/2014/main" id="{E062947E-AB7C-195F-5C14-632AB2EC97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644"/>
          <a:stretch/>
        </p:blipFill>
        <p:spPr>
          <a:xfrm>
            <a:off x="4151277" y="2269968"/>
            <a:ext cx="4854839" cy="3182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picture containing sky, outdoor, transport, flying&#10;&#10;Description automatically generated">
            <a:extLst>
              <a:ext uri="{FF2B5EF4-FFF2-40B4-BE49-F238E27FC236}">
                <a16:creationId xmlns:a16="http://schemas.microsoft.com/office/drawing/2014/main" id="{4D62922A-B7EB-F873-27BA-217154515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1591">
            <a:off x="8299430" y="-203312"/>
            <a:ext cx="5621176" cy="3908764"/>
          </a:xfrm>
          <a:prstGeom prst="ellipse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5363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1085-8331-4342-1875-0994EB427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518" y="-7076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66B2B0"/>
                </a:solidFill>
              </a:rPr>
              <a:t>ANIMATION</a:t>
            </a:r>
            <a:endParaRPr lang="en-IN" dirty="0">
              <a:solidFill>
                <a:srgbClr val="66B2B0"/>
              </a:solidFill>
            </a:endParaRPr>
          </a:p>
        </p:txBody>
      </p: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1874F235-D8AD-FB44-D4D1-157E52A6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707" r="35351"/>
          <a:stretch/>
        </p:blipFill>
        <p:spPr>
          <a:xfrm>
            <a:off x="5579345" y="495048"/>
            <a:ext cx="6046598" cy="2083722"/>
          </a:xfrm>
          <a:prstGeom prst="rect">
            <a:avLst/>
          </a:prstGeom>
        </p:spPr>
      </p:pic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0BCDDECA-138F-3590-AC6B-134244480F15}"/>
              </a:ext>
            </a:extLst>
          </p:cNvPr>
          <p:cNvSpPr txBox="1">
            <a:spLocks/>
          </p:cNvSpPr>
          <p:nvPr/>
        </p:nvSpPr>
        <p:spPr>
          <a:xfrm>
            <a:off x="2105025" y="7140110"/>
            <a:ext cx="6948641" cy="2477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last thing I wanted to show is spinning the UH60 blades. Unfortunately, .OBJ files have no hierarchy. That means all parts of each windmill are basically considered 1 single mesh. </a:t>
            </a:r>
          </a:p>
          <a:p>
            <a:r>
              <a:rPr lang="en-US" dirty="0" err="1"/>
              <a:t>i</a:t>
            </a:r>
            <a:r>
              <a:rPr lang="en-US" dirty="0"/>
              <a:t> got to know that You can't spin the blades of the helicopter as they aren't separated from the rest of the body.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E3265A48-174D-AC4B-754D-12EAC3C97D0D}"/>
              </a:ext>
            </a:extLst>
          </p:cNvPr>
          <p:cNvSpPr txBox="1">
            <a:spLocks/>
          </p:cNvSpPr>
          <p:nvPr/>
        </p:nvSpPr>
        <p:spPr>
          <a:xfrm>
            <a:off x="0" y="1484489"/>
            <a:ext cx="10643470" cy="1866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Render loop for animating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Dynamically updating an object</a:t>
            </a:r>
          </a:p>
          <a:p>
            <a:endParaRPr lang="en-US" sz="2400" dirty="0"/>
          </a:p>
        </p:txBody>
      </p:sp>
      <p:pic>
        <p:nvPicPr>
          <p:cNvPr id="3" name="Recording #1">
            <a:hlinkClick r:id="" action="ppaction://media"/>
            <a:extLst>
              <a:ext uri="{FF2B5EF4-FFF2-40B4-BE49-F238E27FC236}">
                <a16:creationId xmlns:a16="http://schemas.microsoft.com/office/drawing/2014/main" id="{B06DCC3A-CD73-9512-380A-E341152DA8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" t="1229" r="-1312" b="19661"/>
          <a:stretch/>
        </p:blipFill>
        <p:spPr>
          <a:xfrm>
            <a:off x="257610" y="2699657"/>
            <a:ext cx="11934390" cy="41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3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3000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E06A-A887-745D-C19E-5F001BA7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Gallery of obj models:</a:t>
            </a:r>
            <a:endParaRPr lang="en-IN" dirty="0"/>
          </a:p>
        </p:txBody>
      </p:sp>
      <p:pic>
        <p:nvPicPr>
          <p:cNvPr id="11" name="Picture 10" descr="A picture containing tepee&#10;&#10;Description automatically generated">
            <a:extLst>
              <a:ext uri="{FF2B5EF4-FFF2-40B4-BE49-F238E27FC236}">
                <a16:creationId xmlns:a16="http://schemas.microsoft.com/office/drawing/2014/main" id="{973182F9-87DD-EAFA-C6EA-123853E9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96" y="1688427"/>
            <a:ext cx="1743318" cy="1800476"/>
          </a:xfrm>
          <a:prstGeom prst="rect">
            <a:avLst/>
          </a:prstGeom>
        </p:spPr>
      </p:pic>
      <p:pic>
        <p:nvPicPr>
          <p:cNvPr id="13" name="Picture 12" descr="A picture containing text, device, fan, silhouette&#10;&#10;Description automatically generated">
            <a:extLst>
              <a:ext uri="{FF2B5EF4-FFF2-40B4-BE49-F238E27FC236}">
                <a16:creationId xmlns:a16="http://schemas.microsoft.com/office/drawing/2014/main" id="{5ECAF6B4-110C-424F-8137-B93A4B89D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985" y="1689956"/>
            <a:ext cx="1933588" cy="1809254"/>
          </a:xfrm>
          <a:prstGeom prst="rect">
            <a:avLst/>
          </a:prstGeom>
        </p:spPr>
      </p:pic>
      <p:pic>
        <p:nvPicPr>
          <p:cNvPr id="15" name="Picture 14" descr="A close-up of a fetus&#10;&#10;Description automatically generated with medium confidence">
            <a:extLst>
              <a:ext uri="{FF2B5EF4-FFF2-40B4-BE49-F238E27FC236}">
                <a16:creationId xmlns:a16="http://schemas.microsoft.com/office/drawing/2014/main" id="{50792F9B-CC89-6C4A-B8CB-D1A8878F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544" y="1688427"/>
            <a:ext cx="2419888" cy="1925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B58B4-51F4-A9D6-8AEC-D181409F6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55" y="1660501"/>
            <a:ext cx="1516214" cy="1870366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F97D0311-13F7-8262-51E5-E736201CD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7938" y="3756625"/>
            <a:ext cx="2422332" cy="21287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C1CDCB-DE59-4B4F-46D9-B71B16242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490" y="1856935"/>
            <a:ext cx="3505233" cy="3799379"/>
          </a:xfrm>
          <a:prstGeom prst="rect">
            <a:avLst/>
          </a:prstGeom>
        </p:spPr>
      </p:pic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155E96-B644-F957-6FE3-DDB80A4A8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955" y="3583348"/>
            <a:ext cx="2009638" cy="2380305"/>
          </a:xfrm>
          <a:prstGeom prst="rect">
            <a:avLst/>
          </a:prstGeom>
        </p:spPr>
      </p:pic>
      <p:pic>
        <p:nvPicPr>
          <p:cNvPr id="25" name="Picture 24" descr="A picture containing text, file&#10;&#10;Description automatically generated">
            <a:extLst>
              <a:ext uri="{FF2B5EF4-FFF2-40B4-BE49-F238E27FC236}">
                <a16:creationId xmlns:a16="http://schemas.microsoft.com/office/drawing/2014/main" id="{F8F12A76-9556-B9DE-88B4-1809FAFDEC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342"/>
          <a:stretch/>
        </p:blipFill>
        <p:spPr>
          <a:xfrm>
            <a:off x="5684661" y="3701989"/>
            <a:ext cx="2756649" cy="23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0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784" y="2972830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7784" y="4454255"/>
            <a:ext cx="3505201" cy="1798639"/>
          </a:xfrm>
        </p:spPr>
        <p:txBody>
          <a:bodyPr/>
          <a:lstStyle/>
          <a:p>
            <a:r>
              <a:rPr lang="en-US" dirty="0"/>
              <a:t>Dathrika Saicharitha</a:t>
            </a:r>
          </a:p>
          <a:p>
            <a:r>
              <a:rPr lang="en-US" dirty="0"/>
              <a:t>0201404.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A523E-BB97-928D-2F49-02AD2C5B06E3}"/>
              </a:ext>
            </a:extLst>
          </p:cNvPr>
          <p:cNvSpPr txBox="1"/>
          <p:nvPr/>
        </p:nvSpPr>
        <p:spPr>
          <a:xfrm>
            <a:off x="1256330" y="2464999"/>
            <a:ext cx="350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https://dathrika13.github.io/cs460student/3dCityProject/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D3C7E-7AEE-2E71-8763-7A5A1BBF4FFA}"/>
              </a:ext>
            </a:extLst>
          </p:cNvPr>
          <p:cNvSpPr txBox="1"/>
          <p:nvPr/>
        </p:nvSpPr>
        <p:spPr>
          <a:xfrm>
            <a:off x="2287523" y="1939805"/>
            <a:ext cx="196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 use 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z="12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50" name="Content Placeholder 2">
            <a:extLst>
              <a:ext uri="{FF2B5EF4-FFF2-40B4-BE49-F238E27FC236}">
                <a16:creationId xmlns:a16="http://schemas.microsoft.com/office/drawing/2014/main" id="{5E4A64DA-B66D-1940-5443-216A0DBE16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29629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4" name="Rectangle 1003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4B5045-6521-17C7-09FC-5D5D4DA5A9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6036" r="-1" b="-1"/>
          <a:stretch/>
        </p:blipFill>
        <p:spPr>
          <a:xfrm>
            <a:off x="187388" y="182880"/>
            <a:ext cx="11824481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31" y="383153"/>
            <a:ext cx="11824481" cy="11408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dirty="0">
                <a:solidFill>
                  <a:srgbClr val="FFFFFF"/>
                </a:solidFill>
              </a:rPr>
              <a:t>MOTIVATION</a:t>
            </a:r>
            <a:br>
              <a:rPr lang="en-US" sz="2900" dirty="0">
                <a:solidFill>
                  <a:srgbClr val="FFFFFF"/>
                </a:solidFill>
              </a:rPr>
            </a:br>
            <a:endParaRPr lang="en-US" sz="29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8C1E8-7256-3745-266F-476160801C83}"/>
              </a:ext>
            </a:extLst>
          </p:cNvPr>
          <p:cNvSpPr txBox="1"/>
          <p:nvPr/>
        </p:nvSpPr>
        <p:spPr>
          <a:xfrm>
            <a:off x="1340262" y="1724273"/>
            <a:ext cx="950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Drawing is my favorite hobby and I used to draw many scenes like the layout present here and always wanted to model it in 3d....this is my chance to those art scenes visually in 3d.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36" y="-549439"/>
            <a:ext cx="5961814" cy="1573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CREATION STEPS</a:t>
            </a:r>
          </a:p>
        </p:txBody>
      </p:sp>
      <p:cxnSp>
        <p:nvCxnSpPr>
          <p:cNvPr id="83" name="Straight Connector 7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861263-29D0-5AAC-BF53-679214939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4" t="9742" r="24321" b="5302"/>
          <a:stretch/>
        </p:blipFill>
        <p:spPr>
          <a:xfrm>
            <a:off x="258769" y="2584889"/>
            <a:ext cx="4196142" cy="3780265"/>
          </a:xfrm>
          <a:prstGeom prst="rect">
            <a:avLst/>
          </a:prstGeom>
        </p:spPr>
      </p:pic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1537E18A-3FBF-459C-2424-9F20AE0FF254}"/>
              </a:ext>
            </a:extLst>
          </p:cNvPr>
          <p:cNvSpPr txBox="1">
            <a:spLocks/>
          </p:cNvSpPr>
          <p:nvPr/>
        </p:nvSpPr>
        <p:spPr>
          <a:xfrm>
            <a:off x="596082" y="1049554"/>
            <a:ext cx="4022333" cy="2517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Create a scene.</a:t>
            </a:r>
          </a:p>
          <a:p>
            <a:r>
              <a:rPr lang="en-US" sz="1200" dirty="0"/>
              <a:t>Used SKYBOX.</a:t>
            </a:r>
          </a:p>
          <a:p>
            <a:r>
              <a:rPr lang="en-US" sz="1200" dirty="0"/>
              <a:t>Added a plane &amp; directional lightning.</a:t>
            </a:r>
          </a:p>
          <a:p>
            <a:r>
              <a:rPr lang="en-US" sz="1200" dirty="0"/>
              <a:t>Load 3d Models.</a:t>
            </a:r>
          </a:p>
          <a:p>
            <a:endParaRPr lang="en-US" sz="2400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F05AA57-1238-6CF1-E0B1-12B12D66C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031" y="1437348"/>
            <a:ext cx="6832352" cy="400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2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07A0386-C530-585A-6218-5C3416DE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3" y="1441951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Created </a:t>
            </a:r>
            <a:br>
              <a:rPr lang="en-US" sz="3100" kern="12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</a:br>
            <a:r>
              <a:rPr lang="en-US" sz="3100" kern="1200" dirty="0">
                <a:solidFill>
                  <a:schemeClr val="tx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Robots and streetlights using Helpers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F1A1214C-551C-747F-A0CD-3B8EED0CA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0909"/>
          <a:stretch/>
        </p:blipFill>
        <p:spPr>
          <a:xfrm>
            <a:off x="716280" y="842049"/>
            <a:ext cx="6436548" cy="51739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01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E06A-A887-745D-C19E-5F001BA7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07" y="3605000"/>
            <a:ext cx="4937937" cy="13964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Gallery of 3d models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8159E4DD-A1D3-827A-66C8-350825A33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9" r="-1" b="2951"/>
          <a:stretch/>
        </p:blipFill>
        <p:spPr>
          <a:xfrm>
            <a:off x="1246572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 descr="A picture containing sky&#10;&#10;Description automatically generated">
            <a:extLst>
              <a:ext uri="{FF2B5EF4-FFF2-40B4-BE49-F238E27FC236}">
                <a16:creationId xmlns:a16="http://schemas.microsoft.com/office/drawing/2014/main" id="{CB172503-266C-DC41-1A02-D079CF446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05" y="4864196"/>
            <a:ext cx="7832715" cy="1689021"/>
          </a:xfrm>
          <a:prstGeom prst="rect">
            <a:avLst/>
          </a:prstGeom>
        </p:spPr>
      </p:pic>
      <p:pic>
        <p:nvPicPr>
          <p:cNvPr id="20" name="Picture 19" descr="A model of a building&#10;&#10;Description automatically generated with low confidence">
            <a:extLst>
              <a:ext uri="{FF2B5EF4-FFF2-40B4-BE49-F238E27FC236}">
                <a16:creationId xmlns:a16="http://schemas.microsoft.com/office/drawing/2014/main" id="{8F302050-7848-23D5-E83E-0516675A7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" r="8" b="8"/>
          <a:stretch/>
        </p:blipFill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16" name="Picture 15" descr="A picture containing sky, green&#10;&#10;Description automatically generated">
            <a:extLst>
              <a:ext uri="{FF2B5EF4-FFF2-40B4-BE49-F238E27FC236}">
                <a16:creationId xmlns:a16="http://schemas.microsoft.com/office/drawing/2014/main" id="{F42E99A3-D5F7-4402-5D77-5862EB8F33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66" r="7" b="7"/>
          <a:stretch/>
        </p:blipFill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9663C2-8D4C-C92F-3F5D-5FDB4E232B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20" b="-1"/>
          <a:stretch/>
        </p:blipFill>
        <p:spPr>
          <a:xfrm>
            <a:off x="-1" y="2288330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760FE6B1-B8BD-7D72-F56A-CF979F7E6F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67" r="-1" b="2206"/>
          <a:stretch/>
        </p:blipFill>
        <p:spPr>
          <a:xfrm>
            <a:off x="8918761" y="-4330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model of a city&#10;&#10;Description automatically generated with low confidence">
            <a:extLst>
              <a:ext uri="{FF2B5EF4-FFF2-40B4-BE49-F238E27FC236}">
                <a16:creationId xmlns:a16="http://schemas.microsoft.com/office/drawing/2014/main" id="{F48954B2-AC1C-4EF4-2836-B94C7DCCD4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25" r="7454" b="1"/>
          <a:stretch/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1266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20745" y="-4621"/>
            <a:ext cx="10318690" cy="1325880"/>
          </a:xfrm>
        </p:spPr>
        <p:txBody>
          <a:bodyPr/>
          <a:lstStyle/>
          <a:p>
            <a:r>
              <a:rPr lang="en-US" dirty="0">
                <a:solidFill>
                  <a:srgbClr val="66B2B0"/>
                </a:solidFill>
              </a:rPr>
              <a:t>LOADING 3D MODEL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3A107E5-0A87-4B74-BB74-194D1F6572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115152"/>
            <a:ext cx="7511073" cy="650574"/>
          </a:xfrm>
        </p:spPr>
        <p:txBody>
          <a:bodyPr/>
          <a:lstStyle/>
          <a:p>
            <a:r>
              <a:rPr lang="en-US" dirty="0"/>
              <a:t>A common format is  (.OBJ )3D format to load and display 3d models.</a:t>
            </a:r>
          </a:p>
          <a:p>
            <a:endParaRPr lang="en-IN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1F9D478-186A-CA7F-B2FD-0DC0C920C8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31757"/>
            <a:ext cx="4114800" cy="132588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Downloaded (.blend)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Loaded it in blender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Exported it as (.OBJ) file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F5023B-8B29-A06E-50BC-B8CC4B430425}"/>
              </a:ext>
            </a:extLst>
          </p:cNvPr>
          <p:cNvGrpSpPr/>
          <p:nvPr/>
        </p:nvGrpSpPr>
        <p:grpSpPr>
          <a:xfrm>
            <a:off x="144169" y="2543755"/>
            <a:ext cx="6104232" cy="1260000"/>
            <a:chOff x="5989691" y="1641160"/>
            <a:chExt cx="5203914" cy="10107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F73A6C-3058-180D-6F5C-C9D0C9F762B7}"/>
                </a:ext>
              </a:extLst>
            </p:cNvPr>
            <p:cNvGrpSpPr/>
            <p:nvPr/>
          </p:nvGrpSpPr>
          <p:grpSpPr>
            <a:xfrm>
              <a:off x="5989691" y="1641160"/>
              <a:ext cx="5203914" cy="1010762"/>
              <a:chOff x="4771740" y="2235661"/>
              <a:chExt cx="5203914" cy="1010762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578D2B1-DCCF-25BD-935D-13AAFAB3918E}"/>
                  </a:ext>
                </a:extLst>
              </p:cNvPr>
              <p:cNvGrpSpPr/>
              <p:nvPr/>
            </p:nvGrpSpPr>
            <p:grpSpPr>
              <a:xfrm>
                <a:off x="4771740" y="2235661"/>
                <a:ext cx="5203914" cy="868314"/>
                <a:chOff x="5347832" y="2280620"/>
                <a:chExt cx="5203914" cy="868314"/>
              </a:xfrm>
            </p:grpSpPr>
            <p:pic>
              <p:nvPicPr>
                <p:cNvPr id="38" name="Picture 37" descr="Logo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F5F1C31-D78B-D8BE-CB04-8D3B1D8639B8}"/>
                    </a:ext>
                    <a:ext uri="{C183D7F6-B498-43B3-948B-1728B52AA6E4}">
                      <adec:decorative xmlns:adec="http://schemas.microsoft.com/office/drawing/2017/decorative" val="0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1284" r="33056"/>
                <a:stretch/>
              </p:blipFill>
              <p:spPr>
                <a:xfrm>
                  <a:off x="5347832" y="2531423"/>
                  <a:ext cx="5203914" cy="617511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CF9C217-6963-F4DB-601B-B82FF1E6998A}"/>
                    </a:ext>
                  </a:extLst>
                </p:cNvPr>
                <p:cNvSpPr txBox="1"/>
                <p:nvPr/>
              </p:nvSpPr>
              <p:spPr>
                <a:xfrm>
                  <a:off x="5347832" y="2280620"/>
                  <a:ext cx="5203914" cy="296275"/>
                </a:xfrm>
                <a:prstGeom prst="rect">
                  <a:avLst/>
                </a:prstGeom>
                <a:solidFill>
                  <a:srgbClr val="1E1E1E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b="1" spc="50" dirty="0">
                      <a:ln w="0"/>
                      <a:solidFill>
                        <a:srgbClr val="808080"/>
                      </a:solidFill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</a:rPr>
                    <a:t>OBJ Loader in our script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D1526C1-2B72-92CE-78A7-E638799EA24F}"/>
                  </a:ext>
                </a:extLst>
              </p:cNvPr>
              <p:cNvSpPr/>
              <p:nvPr/>
            </p:nvSpPr>
            <p:spPr>
              <a:xfrm>
                <a:off x="4771740" y="2941580"/>
                <a:ext cx="5203914" cy="304843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97970DE-9806-F146-AE04-FA4860BFE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435" y="2330393"/>
              <a:ext cx="2686425" cy="30484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60F435-77EB-BE0F-2227-AC753016FF0E}"/>
              </a:ext>
            </a:extLst>
          </p:cNvPr>
          <p:cNvGrpSpPr/>
          <p:nvPr/>
        </p:nvGrpSpPr>
        <p:grpSpPr>
          <a:xfrm>
            <a:off x="705931" y="3684600"/>
            <a:ext cx="4875751" cy="1260000"/>
            <a:chOff x="5537086" y="3747215"/>
            <a:chExt cx="4875751" cy="126924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34B3630-4531-CA2D-837B-4AE17BC3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086" y="3747215"/>
              <a:ext cx="4875751" cy="126924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382E55-9027-9133-2FC8-F59F907F8796}"/>
                </a:ext>
              </a:extLst>
            </p:cNvPr>
            <p:cNvSpPr txBox="1"/>
            <p:nvPr/>
          </p:nvSpPr>
          <p:spPr>
            <a:xfrm>
              <a:off x="6414494" y="3955761"/>
              <a:ext cx="3145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spc="50" dirty="0">
                  <a:ln w="0"/>
                  <a:solidFill>
                    <a:srgbClr val="80808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Load OBJ file in</a:t>
              </a:r>
              <a:r>
                <a:rPr lang="en-IN" b="1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 </a:t>
              </a:r>
              <a:r>
                <a:rPr lang="en-IN" b="1" spc="50" dirty="0">
                  <a:ln w="0"/>
                  <a:solidFill>
                    <a:srgbClr val="66B2B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HTML</a:t>
              </a:r>
              <a:endParaRPr lang="en-IN" dirty="0">
                <a:solidFill>
                  <a:srgbClr val="66B2B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F4A8783-FBAB-AE37-A5DA-6EB9FC30066D}"/>
              </a:ext>
            </a:extLst>
          </p:cNvPr>
          <p:cNvGrpSpPr/>
          <p:nvPr/>
        </p:nvGrpSpPr>
        <p:grpSpPr>
          <a:xfrm>
            <a:off x="6496437" y="1838662"/>
            <a:ext cx="5355804" cy="2516688"/>
            <a:chOff x="6414494" y="832747"/>
            <a:chExt cx="5480188" cy="2456636"/>
          </a:xfrm>
        </p:grpSpPr>
        <p:pic>
          <p:nvPicPr>
            <p:cNvPr id="51" name="Picture 50" descr="A helicopter flying in the sky&#10;&#10;Description automatically generated with medium confidence">
              <a:extLst>
                <a:ext uri="{FF2B5EF4-FFF2-40B4-BE49-F238E27FC236}">
                  <a16:creationId xmlns:a16="http://schemas.microsoft.com/office/drawing/2014/main" id="{1ED39BA7-67EE-E044-1CFB-C5F302D82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6000"/>
            </a:blip>
            <a:stretch>
              <a:fillRect/>
            </a:stretch>
          </p:blipFill>
          <p:spPr>
            <a:xfrm>
              <a:off x="6414494" y="832747"/>
              <a:ext cx="5480188" cy="245663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2238D97-1B61-318C-8B44-66F91931D861}"/>
                </a:ext>
              </a:extLst>
            </p:cNvPr>
            <p:cNvSpPr txBox="1"/>
            <p:nvPr/>
          </p:nvSpPr>
          <p:spPr>
            <a:xfrm>
              <a:off x="6510145" y="951927"/>
              <a:ext cx="1199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Uh60.obj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278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2" y="19037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66B2B0"/>
                </a:solidFill>
              </a:rPr>
              <a:t>Adding Materials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12CD6B-FBE1-C4C8-93E1-9E4A1040B5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925" y="1235271"/>
            <a:ext cx="4961191" cy="868186"/>
          </a:xfrm>
        </p:spPr>
        <p:txBody>
          <a:bodyPr/>
          <a:lstStyle/>
          <a:p>
            <a:r>
              <a:rPr lang="en-US" sz="1400" dirty="0"/>
              <a:t>we haven't given the scene any materials and (.OBJ) files don't have material parameters.</a:t>
            </a:r>
          </a:p>
          <a:p>
            <a:r>
              <a:rPr lang="en-US" sz="1400" dirty="0"/>
              <a:t> (.OBJ) files come with a (.MTL) file that defines materials.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03F520B-292A-FF1E-8CB2-BB5D0C2B47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4729" y="6351277"/>
            <a:ext cx="4277066" cy="600087"/>
          </a:xfrm>
        </p:spPr>
        <p:txBody>
          <a:bodyPr/>
          <a:lstStyle/>
          <a:p>
            <a:r>
              <a:rPr lang="en-US" dirty="0"/>
              <a:t>&gt;export texture files using blender</a:t>
            </a:r>
            <a:endParaRPr lang="en-IN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3BDAC327-96F7-2BA4-1474-895AFE4D54FC}"/>
              </a:ext>
            </a:extLst>
          </p:cNvPr>
          <p:cNvSpPr txBox="1">
            <a:spLocks/>
          </p:cNvSpPr>
          <p:nvPr/>
        </p:nvSpPr>
        <p:spPr>
          <a:xfrm>
            <a:off x="7438026" y="9651584"/>
            <a:ext cx="365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E62A414-A098-30F4-86D4-52657AB5B664}"/>
              </a:ext>
            </a:extLst>
          </p:cNvPr>
          <p:cNvSpPr txBox="1">
            <a:spLocks/>
          </p:cNvSpPr>
          <p:nvPr/>
        </p:nvSpPr>
        <p:spPr>
          <a:xfrm>
            <a:off x="7438026" y="10060654"/>
            <a:ext cx="3657600" cy="118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C87C515F-DD87-D880-7F6B-004FEB75C914}"/>
              </a:ext>
            </a:extLst>
          </p:cNvPr>
          <p:cNvSpPr txBox="1">
            <a:spLocks/>
          </p:cNvSpPr>
          <p:nvPr/>
        </p:nvSpPr>
        <p:spPr>
          <a:xfrm>
            <a:off x="6776836" y="7989878"/>
            <a:ext cx="3657600" cy="118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C482FB86-3C28-85D3-F589-2C5FC7FDCAC3}"/>
              </a:ext>
            </a:extLst>
          </p:cNvPr>
          <p:cNvSpPr txBox="1">
            <a:spLocks/>
          </p:cNvSpPr>
          <p:nvPr/>
        </p:nvSpPr>
        <p:spPr>
          <a:xfrm>
            <a:off x="6796884" y="9285279"/>
            <a:ext cx="365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219FA04C-9E30-387F-BA99-3966D9208450}"/>
              </a:ext>
            </a:extLst>
          </p:cNvPr>
          <p:cNvSpPr txBox="1">
            <a:spLocks/>
          </p:cNvSpPr>
          <p:nvPr/>
        </p:nvSpPr>
        <p:spPr>
          <a:xfrm>
            <a:off x="10867592" y="5850558"/>
            <a:ext cx="365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67FACD22-C01C-1BA4-B38B-A137DE67A123}"/>
              </a:ext>
            </a:extLst>
          </p:cNvPr>
          <p:cNvSpPr txBox="1">
            <a:spLocks/>
          </p:cNvSpPr>
          <p:nvPr/>
        </p:nvSpPr>
        <p:spPr>
          <a:xfrm>
            <a:off x="10867592" y="6259628"/>
            <a:ext cx="3657600" cy="118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8A549417-23E1-94EF-FB71-9B062065D519}"/>
              </a:ext>
            </a:extLst>
          </p:cNvPr>
          <p:cNvSpPr txBox="1">
            <a:spLocks/>
          </p:cNvSpPr>
          <p:nvPr/>
        </p:nvSpPr>
        <p:spPr>
          <a:xfrm>
            <a:off x="10875608" y="7576796"/>
            <a:ext cx="3657600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C1466BC0-7CD9-DD27-10C6-2D704DDC8050}"/>
              </a:ext>
            </a:extLst>
          </p:cNvPr>
          <p:cNvSpPr txBox="1">
            <a:spLocks/>
          </p:cNvSpPr>
          <p:nvPr/>
        </p:nvSpPr>
        <p:spPr>
          <a:xfrm>
            <a:off x="10875608" y="7985866"/>
            <a:ext cx="3657600" cy="118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214B2EF4-60F8-9D5F-2453-621BC349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25" y="2479134"/>
            <a:ext cx="4258269" cy="3877216"/>
          </a:xfrm>
          <a:prstGeom prst="rect">
            <a:avLst/>
          </a:prstGeom>
        </p:spPr>
      </p:pic>
      <p:pic>
        <p:nvPicPr>
          <p:cNvPr id="50" name="Picture 49" descr="fuselage.jp">
            <a:extLst>
              <a:ext uri="{FF2B5EF4-FFF2-40B4-BE49-F238E27FC236}">
                <a16:creationId xmlns:a16="http://schemas.microsoft.com/office/drawing/2014/main" id="{3723A19A-DC9A-726B-8FF1-3E6698006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642" y="0"/>
            <a:ext cx="6858000" cy="6858000"/>
          </a:xfrm>
          <a:prstGeom prst="rect">
            <a:avLst/>
          </a:prstGeom>
        </p:spPr>
      </p:pic>
      <p:sp>
        <p:nvSpPr>
          <p:cNvPr id="62" name="Text Placeholder 26">
            <a:extLst>
              <a:ext uri="{FF2B5EF4-FFF2-40B4-BE49-F238E27FC236}">
                <a16:creationId xmlns:a16="http://schemas.microsoft.com/office/drawing/2014/main" id="{35399FC8-C75D-176C-322D-8A57B8C6F791}"/>
              </a:ext>
            </a:extLst>
          </p:cNvPr>
          <p:cNvSpPr txBox="1">
            <a:spLocks/>
          </p:cNvSpPr>
          <p:nvPr/>
        </p:nvSpPr>
        <p:spPr>
          <a:xfrm>
            <a:off x="351992" y="6858000"/>
            <a:ext cx="4277066" cy="600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that we have the textures available we can load the .MTL file.</a:t>
            </a:r>
          </a:p>
        </p:txBody>
      </p:sp>
    </p:spTree>
    <p:extLst>
      <p:ext uri="{BB962C8B-B14F-4D97-AF65-F5344CB8AC3E}">
        <p14:creationId xmlns:p14="http://schemas.microsoft.com/office/powerpoint/2010/main" val="288098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264" y="16077"/>
            <a:ext cx="5669280" cy="1325563"/>
          </a:xfrm>
          <a:noFill/>
        </p:spPr>
        <p:txBody>
          <a:bodyPr>
            <a:normAutofit/>
          </a:bodyPr>
          <a:lstStyle/>
          <a:p>
            <a:r>
              <a:rPr lang="en-US" dirty="0">
                <a:solidFill>
                  <a:srgbClr val="66B2B0"/>
                </a:solidFill>
              </a:rPr>
              <a:t>Loading .</a:t>
            </a:r>
            <a:r>
              <a:rPr lang="en-US" dirty="0" err="1">
                <a:solidFill>
                  <a:srgbClr val="66B2B0"/>
                </a:solidFill>
              </a:rPr>
              <a:t>mtl</a:t>
            </a:r>
            <a:r>
              <a:rPr lang="en-US" dirty="0">
                <a:solidFill>
                  <a:srgbClr val="66B2B0"/>
                </a:solidFill>
              </a:rPr>
              <a:t> file</a:t>
            </a:r>
          </a:p>
        </p:txBody>
      </p:sp>
      <p:sp>
        <p:nvSpPr>
          <p:cNvPr id="71" name="Date Placeholder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C3B812B-6477-1E6F-75E7-DCA78FA534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08904" y="3994200"/>
            <a:ext cx="7661562" cy="1581489"/>
          </a:xfrm>
        </p:spPr>
        <p:txBody>
          <a:bodyPr/>
          <a:lstStyle/>
          <a:p>
            <a:pPr algn="ctr"/>
            <a:r>
              <a:rPr lang="en-US" dirty="0"/>
              <a:t>When it's finished loading, we add the just-loaded materials onto the OBJ Loader then load the .OBJ file.</a:t>
            </a:r>
            <a:endParaRPr lang="en-IN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1A9F5D-358C-E3DC-EFB2-FAC03B985756}"/>
              </a:ext>
            </a:extLst>
          </p:cNvPr>
          <p:cNvGrpSpPr/>
          <p:nvPr/>
        </p:nvGrpSpPr>
        <p:grpSpPr>
          <a:xfrm>
            <a:off x="4879950" y="902900"/>
            <a:ext cx="6422607" cy="1214246"/>
            <a:chOff x="4983354" y="2484890"/>
            <a:chExt cx="5115639" cy="857370"/>
          </a:xfrm>
          <a:solidFill>
            <a:srgbClr val="0A4054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4DCE55B-BBA4-FCAF-9B35-6778268FC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3354" y="2484890"/>
              <a:ext cx="5115639" cy="857370"/>
            </a:xfrm>
            <a:prstGeom prst="rect">
              <a:avLst/>
            </a:prstGeom>
            <a:grpFill/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228A57-E83B-EE3C-B3F4-367648070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8664"/>
            <a:stretch/>
          </p:blipFill>
          <p:spPr>
            <a:xfrm>
              <a:off x="6380997" y="3063320"/>
              <a:ext cx="2543530" cy="278940"/>
            </a:xfrm>
            <a:prstGeom prst="rect">
              <a:avLst/>
            </a:prstGeom>
            <a:grpFill/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BAA1E5FE-2ED1-9AC5-ACDF-99D8FB23F5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115" b="-1"/>
          <a:stretch/>
        </p:blipFill>
        <p:spPr>
          <a:xfrm>
            <a:off x="4879950" y="2146096"/>
            <a:ext cx="5021473" cy="6973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C8BAA07-0B89-4F09-9709-D07926083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3529" y="2759850"/>
            <a:ext cx="8158471" cy="81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88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{A270FB2D-7AD2-4A55-9AA8-41BD7A2D669C}tf16411248_win32</Template>
  <TotalTime>710</TotalTime>
  <Words>323</Words>
  <Application>Microsoft Office PowerPoint</Application>
  <PresentationFormat>Widescreen</PresentationFormat>
  <Paragraphs>52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 Next LT Pro Light</vt:lpstr>
      <vt:lpstr>Calibri</vt:lpstr>
      <vt:lpstr>Posterama</vt:lpstr>
      <vt:lpstr>Segoe UI Emoji</vt:lpstr>
      <vt:lpstr>Tw Cen MT</vt:lpstr>
      <vt:lpstr>Office Theme</vt:lpstr>
      <vt:lpstr>3D  INTERACTIVE CITY</vt:lpstr>
      <vt:lpstr>I use </vt:lpstr>
      <vt:lpstr>MOTIVATION </vt:lpstr>
      <vt:lpstr>CREATION STEPS</vt:lpstr>
      <vt:lpstr>Created  Robots and streetlights using Helpers</vt:lpstr>
      <vt:lpstr>Gallery of 3d models</vt:lpstr>
      <vt:lpstr>LOADING 3D MODEL</vt:lpstr>
      <vt:lpstr>Adding Materials</vt:lpstr>
      <vt:lpstr>Loading .mtl file</vt:lpstr>
      <vt:lpstr>Object in the scene</vt:lpstr>
      <vt:lpstr>ANIMATION</vt:lpstr>
      <vt:lpstr>Gallery of obj models: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 INTERACTIVE CITY</dc:title>
  <dc:creator>Saicharitha Dathrika</dc:creator>
  <cp:lastModifiedBy>Saicharitha Dathrika</cp:lastModifiedBy>
  <cp:revision>14</cp:revision>
  <dcterms:created xsi:type="dcterms:W3CDTF">2022-11-30T05:34:56Z</dcterms:created>
  <dcterms:modified xsi:type="dcterms:W3CDTF">2022-12-09T15:12:07Z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